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74" r:id="rId2"/>
    <p:sldId id="271" r:id="rId3"/>
    <p:sldId id="261" r:id="rId4"/>
    <p:sldId id="272" r:id="rId5"/>
    <p:sldId id="269" r:id="rId6"/>
    <p:sldId id="277" r:id="rId7"/>
    <p:sldId id="275" r:id="rId8"/>
    <p:sldId id="278" r:id="rId9"/>
    <p:sldId id="276" r:id="rId10"/>
    <p:sldId id="273" r:id="rId11"/>
    <p:sldId id="260" r:id="rId12"/>
  </p:sldIdLst>
  <p:sldSz cx="12192000" cy="6858000"/>
  <p:notesSz cx="6858000" cy="9144000"/>
  <p:embeddedFontLst>
    <p:embeddedFont>
      <p:font typeface="Open Sans" panose="020B0604020202020204" charset="0"/>
      <p:regular r:id="rId14"/>
      <p:bold r:id="rId15"/>
      <p:italic r:id="rId16"/>
      <p:boldItalic r:id="rId17"/>
    </p:embeddedFont>
    <p:embeddedFont>
      <p:font typeface="Arial Narrow" panose="020B0606020202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84" d="100"/>
          <a:sy n="84" d="100"/>
        </p:scale>
        <p:origin x="629" y="5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0152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82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xmlns="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xmlns="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xmlns="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xmlns="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xmlns="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xmlns="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xmlns="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xmlns="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xmlns="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xmlns="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xmlns="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xmlns="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xmlns="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xmlns="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xmlns="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xmlns="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1233E2-89D1-4631-9EA2-F829C9433637}"/>
              </a:ext>
            </a:extLst>
          </p:cNvPr>
          <p:cNvSpPr txBox="1"/>
          <p:nvPr/>
        </p:nvSpPr>
        <p:spPr>
          <a:xfrm>
            <a:off x="573724" y="1526360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8B2FD1F-F6FD-4E11-981A-E2AD1882D626}"/>
              </a:ext>
            </a:extLst>
          </p:cNvPr>
          <p:cNvSpPr txBox="1"/>
          <p:nvPr/>
        </p:nvSpPr>
        <p:spPr>
          <a:xfrm>
            <a:off x="748274" y="4293225"/>
            <a:ext cx="66336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</a:t>
            </a:r>
            <a:endParaRPr lang="ru-RU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Дряев Феликс </a:t>
            </a:r>
            <a:r>
              <a:rPr lang="ru-RU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Аланович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98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xmlns="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Ошибки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xmlns="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273628" y="1286786"/>
            <a:ext cx="10512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такие как: «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....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not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 to convert a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array to a Tensor (Unsupported object type Normalization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и т.п.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7" y="1810006"/>
            <a:ext cx="7385304" cy="32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xmlns="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xmlns="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ВВЕДЕНИЕ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xmlns="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xmlns="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46779" y="1452331"/>
            <a:ext cx="5386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Композиционные материалы, представляют собой металлические или неметаллические матрицы (основы) с заданным распределением в них </a:t>
            </a:r>
            <a:r>
              <a:rPr lang="ru-RU" sz="1600" dirty="0" err="1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упрочнителей</a:t>
            </a: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(волокон дисперсных частиц и др.); при этом эффективно используются индивидуальные свойства составляющих композиции.</a:t>
            </a:r>
            <a:endParaRPr lang="ru-RU" sz="1600" dirty="0">
              <a:solidFill>
                <a:srgbClr val="0046A2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55" y="2955648"/>
            <a:ext cx="4765557" cy="31412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96" y="1452331"/>
            <a:ext cx="4840224" cy="32268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010656" y="4773505"/>
            <a:ext cx="57668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Важнейшими технологическими методами изготовления композиционных материалов являются: пропитка армирующих волокон матричным материалом; формирование в пресс-форме лент </a:t>
            </a:r>
            <a:r>
              <a:rPr lang="ru-RU" sz="1600" dirty="0" err="1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упрочнителя</a:t>
            </a: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и матрицы, получаемых намоткой; холодное прессование обоих компонентов с последующим спеканием;</a:t>
            </a: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rial Narrow" panose="020B0606020202030204" pitchFamily="34" charset="0"/>
                  <a:cs typeface="ALS Sector Bold" pitchFamily="2" charset="0"/>
                </a:rPr>
                <a:t>Постановка задачи</a:t>
              </a:r>
              <a:endParaRPr lang="ru-RU" sz="2800" spc="180" dirty="0">
                <a:latin typeface="Arial Narrow" panose="020B0606020202030204" pitchFamily="34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6723529" y="1376079"/>
            <a:ext cx="4638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rial Narrow" panose="020B0606020202030204" pitchFamily="34" charset="0"/>
                <a:ea typeface="+mn-ea"/>
                <a:cs typeface="ALS Sector Bold" pitchFamily="2" charset="0"/>
              </a:rPr>
              <a:t>Объединение файлов и разведочный анализ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15856" y="1376079"/>
            <a:ext cx="4894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rial Narrow" panose="020B0606020202030204" pitchFamily="34" charset="0"/>
                <a:ea typeface="+mn-ea"/>
                <a:cs typeface="ALS Sector Bold" pitchFamily="2" charset="0"/>
              </a:rPr>
              <a:t>Импортирование </a:t>
            </a:r>
            <a:r>
              <a:rPr lang="ru-RU" sz="16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rial Narrow" panose="020B0606020202030204" pitchFamily="34" charset="0"/>
                <a:ea typeface="+mn-ea"/>
                <a:cs typeface="ALS Sector Bold" pitchFamily="2" charset="0"/>
              </a:rPr>
              <a:t>нам </a:t>
            </a:r>
            <a:r>
              <a:rPr lang="ru-RU" sz="16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rial Narrow" panose="020B0606020202030204" pitchFamily="34" charset="0"/>
                <a:ea typeface="+mn-ea"/>
                <a:cs typeface="ALS Sector Bold" pitchFamily="2" charset="0"/>
              </a:rPr>
              <a:t>необходимых библиотек</a:t>
            </a:r>
            <a:endParaRPr lang="ru-RU" sz="16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rial Narrow" panose="020B0606020202030204" pitchFamily="34" charset="0"/>
              <a:ea typeface="+mn-ea"/>
              <a:cs typeface="ALS Sector Bold" pitchFamily="2" charset="0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73628" y="1714633"/>
            <a:ext cx="5450516" cy="2404856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723529" y="1851793"/>
            <a:ext cx="4727485" cy="1961130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4"/>
          <a:stretch>
            <a:fillRect/>
          </a:stretch>
        </p:blipFill>
        <p:spPr>
          <a:xfrm>
            <a:off x="6928510" y="3950083"/>
            <a:ext cx="4626864" cy="2621595"/>
          </a:xfrm>
          <a:prstGeom prst="rect">
            <a:avLst/>
          </a:prstGeom>
        </p:spPr>
      </p:pic>
      <p:pic>
        <p:nvPicPr>
          <p:cNvPr id="16" name="Рисунок 15"/>
          <p:cNvPicPr/>
          <p:nvPr/>
        </p:nvPicPr>
        <p:blipFill>
          <a:blip r:embed="rId5"/>
          <a:stretch>
            <a:fillRect/>
          </a:stretch>
        </p:blipFill>
        <p:spPr>
          <a:xfrm>
            <a:off x="1036525" y="4389587"/>
            <a:ext cx="4223068" cy="2182091"/>
          </a:xfrm>
          <a:prstGeom prst="rect">
            <a:avLst/>
          </a:prstGeom>
        </p:spPr>
      </p:pic>
      <p:sp>
        <p:nvSpPr>
          <p:cNvPr id="17" name="Стрелка вправо 16"/>
          <p:cNvSpPr/>
          <p:nvPr/>
        </p:nvSpPr>
        <p:spPr>
          <a:xfrm rot="10800000">
            <a:off x="5452181" y="5251691"/>
            <a:ext cx="999385" cy="45788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176259" y="1376079"/>
            <a:ext cx="5943600" cy="2811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8AC1BDB-9797-4A12-B4FC-ED5D4C2B9CD1}"/>
              </a:ext>
            </a:extLst>
          </p:cNvPr>
          <p:cNvGrpSpPr/>
          <p:nvPr/>
        </p:nvGrpSpPr>
        <p:grpSpPr>
          <a:xfrm>
            <a:off x="3107668" y="469293"/>
            <a:ext cx="6237500" cy="666000"/>
            <a:chOff x="1431728" y="3499669"/>
            <a:chExt cx="4664272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xmlns="" id="{89C13AD3-6AFD-447D-B4AF-345F80DAE2DD}"/>
                </a:ext>
              </a:extLst>
            </p:cNvPr>
            <p:cNvSpPr/>
            <p:nvPr/>
          </p:nvSpPr>
          <p:spPr>
            <a:xfrm>
              <a:off x="1431728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rial Narrow" panose="020B0606020202030204" pitchFamily="34" charset="0"/>
                  <a:cs typeface="ALS Sector Bold" pitchFamily="2" charset="0"/>
                </a:rPr>
                <a:t>Работа со столбцом "Угол </a:t>
              </a:r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rial Narrow" panose="020B0606020202030204" pitchFamily="34" charset="0"/>
                  <a:cs typeface="ALS Sector Bold" pitchFamily="2" charset="0"/>
                </a:rPr>
                <a:t>нашивки</a:t>
              </a:r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«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xmlns="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xmlns="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622790" y="1612910"/>
            <a:ext cx="57414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Так как </a:t>
            </a:r>
            <a:r>
              <a:rPr lang="ru-RU" sz="1600" dirty="0" err="1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ак</a:t>
            </a: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как кол-во уникальных значений в колонке Угол нашивки равно 2, можем привести данные в этой колонке к значениям 0 и </a:t>
            </a:r>
            <a:r>
              <a:rPr lang="ru-RU" sz="1600" dirty="0" smtClean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1.</a:t>
            </a:r>
          </a:p>
        </p:txBody>
      </p:sp>
      <p:pic>
        <p:nvPicPr>
          <p:cNvPr id="12" name="Рисунок 11"/>
          <p:cNvPicPr/>
          <p:nvPr/>
        </p:nvPicPr>
        <p:blipFill>
          <a:blip r:embed="rId2"/>
          <a:stretch>
            <a:fillRect/>
          </a:stretch>
        </p:blipFill>
        <p:spPr>
          <a:xfrm>
            <a:off x="328492" y="2410650"/>
            <a:ext cx="6193935" cy="303003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758736" y="1612910"/>
            <a:ext cx="3052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Проверим где пропущенные данные</a:t>
            </a:r>
          </a:p>
        </p:txBody>
      </p:sp>
      <p:pic>
        <p:nvPicPr>
          <p:cNvPr id="14" name="Рисунок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874383" y="2197685"/>
            <a:ext cx="4491609" cy="34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F324A62E-A256-4354-8835-CFA3C09136B2}"/>
              </a:ext>
            </a:extLst>
          </p:cNvPr>
          <p:cNvGrpSpPr/>
          <p:nvPr/>
        </p:nvGrpSpPr>
        <p:grpSpPr>
          <a:xfrm>
            <a:off x="3167882" y="469293"/>
            <a:ext cx="3260350" cy="666000"/>
            <a:chOff x="1476754" y="3499669"/>
            <a:chExt cx="4619246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E589737A-BA23-46A0-A36B-BE16171D8E61}"/>
                </a:ext>
              </a:extLst>
            </p:cNvPr>
            <p:cNvSpPr/>
            <p:nvPr/>
          </p:nvSpPr>
          <p:spPr>
            <a:xfrm>
              <a:off x="1553333" y="3499669"/>
              <a:ext cx="445261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rial Narrow" panose="020B0606020202030204" pitchFamily="34" charset="0"/>
                  <a:cs typeface="ALS Sector Bold" pitchFamily="2" charset="0"/>
                </a:rPr>
                <a:t>Выбросы в </a:t>
              </a:r>
              <a:r>
                <a:rPr lang="ru-RU" sz="2400" spc="180" dirty="0" err="1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rial Narrow" panose="020B0606020202030204" pitchFamily="34" charset="0"/>
                  <a:cs typeface="ALS Sector Bold" pitchFamily="2" charset="0"/>
                </a:rPr>
                <a:t>датасете</a:t>
              </a:r>
              <a:endParaRPr lang="ru-RU" sz="2400" spc="180" dirty="0">
                <a:latin typeface="Arial Narrow" panose="020B0606020202030204" pitchFamily="34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xmlns="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xmlns="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977256" y="1465397"/>
            <a:ext cx="43812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rial Narrow" panose="020B0606020202030204" pitchFamily="34" charset="0"/>
                <a:ea typeface="+mn-ea"/>
                <a:cs typeface="ALS Sector Bold" pitchFamily="2" charset="0"/>
              </a:rPr>
              <a:t>Построим </a:t>
            </a:r>
            <a:r>
              <a:rPr lang="ru-RU" sz="16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rial Narrow" panose="020B0606020202030204" pitchFamily="34" charset="0"/>
                <a:ea typeface="+mn-ea"/>
                <a:cs typeface="ALS Sector Bold" pitchFamily="2" charset="0"/>
              </a:rPr>
              <a:t>первый график с выбросами по-нашему </a:t>
            </a:r>
            <a:r>
              <a:rPr lang="ru-RU" sz="1600" spc="180" dirty="0" err="1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rial Narrow" panose="020B0606020202030204" pitchFamily="34" charset="0"/>
                <a:ea typeface="+mn-ea"/>
                <a:cs typeface="ALS Sector Bold" pitchFamily="2" charset="0"/>
              </a:rPr>
              <a:t>датасету</a:t>
            </a:r>
            <a:endParaRPr lang="ru-RU" sz="16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rial Narrow" panose="020B0606020202030204" pitchFamily="34" charset="0"/>
              <a:ea typeface="+mn-ea"/>
              <a:cs typeface="ALS Sector Bold" pitchFamily="2" charset="0"/>
            </a:endParaRPr>
          </a:p>
        </p:txBody>
      </p:sp>
      <p:pic>
        <p:nvPicPr>
          <p:cNvPr id="18" name="Рисунок 17"/>
          <p:cNvPicPr/>
          <p:nvPr/>
        </p:nvPicPr>
        <p:blipFill>
          <a:blip r:embed="rId2"/>
          <a:stretch>
            <a:fillRect/>
          </a:stretch>
        </p:blipFill>
        <p:spPr>
          <a:xfrm>
            <a:off x="436823" y="2078896"/>
            <a:ext cx="5570220" cy="2525395"/>
          </a:xfrm>
          <a:prstGeom prst="rect">
            <a:avLst/>
          </a:prstGeom>
        </p:spPr>
      </p:pic>
      <p:pic>
        <p:nvPicPr>
          <p:cNvPr id="19" name="Рисунок 18" descr="C:\Users\fdrya\YandexDisk\Загрузки\загруженное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642" y="1516936"/>
            <a:ext cx="5979726" cy="5133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F324A62E-A256-4354-8835-CFA3C09136B2}"/>
              </a:ext>
            </a:extLst>
          </p:cNvPr>
          <p:cNvGrpSpPr/>
          <p:nvPr/>
        </p:nvGrpSpPr>
        <p:grpSpPr>
          <a:xfrm>
            <a:off x="3167882" y="469293"/>
            <a:ext cx="5061718" cy="666000"/>
            <a:chOff x="1476754" y="3499669"/>
            <a:chExt cx="4619246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E589737A-BA23-46A0-A36B-BE16171D8E61}"/>
                </a:ext>
              </a:extLst>
            </p:cNvPr>
            <p:cNvSpPr/>
            <p:nvPr/>
          </p:nvSpPr>
          <p:spPr>
            <a:xfrm>
              <a:off x="1553333" y="3499669"/>
              <a:ext cx="445261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rial Narrow" panose="020B0606020202030204" pitchFamily="34" charset="0"/>
                  <a:cs typeface="ALS Sector Bold" pitchFamily="2" charset="0"/>
                </a:rPr>
                <a:t>Описание используемых методов в </a:t>
              </a:r>
              <a:r>
                <a:rPr lang="ru-RU" sz="24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rial Narrow" panose="020B0606020202030204" pitchFamily="34" charset="0"/>
                  <a:cs typeface="ALS Sector Bold" pitchFamily="2" charset="0"/>
                </a:rPr>
                <a:t>обучении </a:t>
              </a:r>
              <a:r>
                <a:rPr lang="ru-RU" sz="24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rial Narrow" panose="020B0606020202030204" pitchFamily="34" charset="0"/>
                  <a:cs typeface="ALS Sector Bold" pitchFamily="2" charset="0"/>
                </a:rPr>
                <a:t>моделей</a:t>
              </a:r>
              <a:endParaRPr lang="ru-RU" sz="2400" spc="180" dirty="0">
                <a:latin typeface="Arial Narrow" panose="020B0606020202030204" pitchFamily="34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xmlns="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xmlns="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666652" y="1266504"/>
            <a:ext cx="5002460" cy="5509200"/>
          </a:xfrm>
          <a:prstGeom prst="rect">
            <a:avLst/>
          </a:prstGeom>
          <a:ln w="19050">
            <a:solidFill>
              <a:srgbClr val="065CAB"/>
            </a:solidFill>
          </a:ln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З</a:t>
            </a:r>
            <a:r>
              <a:rPr lang="ru-RU" sz="1600" dirty="0" smtClean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адача </a:t>
            </a: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в рамках классификации категорий машинного обучения относится к машинному обучению с учителем и традиционно это задача регрессии. </a:t>
            </a: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Цель любого алгоритма обучения с учителем — определить функцию потерь и минимизировать её, поэтому для наилучшего решения в процессе исследования были применены следующие методы: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метод опорных векторов;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случайный лес;</a:t>
            </a:r>
          </a:p>
          <a:p>
            <a:pPr marL="342900" lvl="0" indent="-342900"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линейная регрессия;</a:t>
            </a:r>
          </a:p>
          <a:p>
            <a:pPr marL="342900" lvl="0" indent="-342900"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градиентный </a:t>
            </a:r>
            <a:r>
              <a:rPr lang="ru-RU" sz="1600" dirty="0" err="1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бустинг</a:t>
            </a: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;</a:t>
            </a:r>
          </a:p>
          <a:p>
            <a:pPr marL="342900" lvl="0" indent="-342900"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К</a:t>
            </a:r>
            <a:r>
              <a:rPr lang="en-US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-</a:t>
            </a: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ближайших соседей</a:t>
            </a:r>
            <a:r>
              <a:rPr lang="en-US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;</a:t>
            </a:r>
            <a:endParaRPr lang="ru-RU" sz="1600" dirty="0">
              <a:solidFill>
                <a:srgbClr val="0046A2"/>
              </a:solidFill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дерево решений;</a:t>
            </a:r>
          </a:p>
          <a:p>
            <a:pPr marL="342900" lvl="0" indent="-342900"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стохастический градиентный спуск;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многослойный </a:t>
            </a:r>
            <a:r>
              <a:rPr lang="ru-RU" sz="1600" dirty="0" err="1" smtClean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перцептрон</a:t>
            </a:r>
            <a:r>
              <a:rPr lang="ru-RU" sz="1600" dirty="0" smtClean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600" dirty="0" smtClean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Лассо</a:t>
            </a:r>
            <a:r>
              <a:rPr lang="ru-RU" sz="1600" dirty="0">
                <a:solidFill>
                  <a:srgbClr val="0046A2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;</a:t>
            </a:r>
          </a:p>
        </p:txBody>
      </p:sp>
      <p:pic>
        <p:nvPicPr>
          <p:cNvPr id="11" name="Рисунок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112" y="1266504"/>
            <a:ext cx="3144584" cy="2125920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8813696" y="1312224"/>
            <a:ext cx="3184838" cy="2034480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824845" y="3392424"/>
            <a:ext cx="3063123" cy="2048256"/>
          </a:xfrm>
          <a:prstGeom prst="rect">
            <a:avLst/>
          </a:prstGeom>
        </p:spPr>
      </p:pic>
      <p:pic>
        <p:nvPicPr>
          <p:cNvPr id="20" name="Рисунок 19"/>
          <p:cNvPicPr/>
          <p:nvPr/>
        </p:nvPicPr>
        <p:blipFill>
          <a:blip r:embed="rId5"/>
          <a:stretch>
            <a:fillRect/>
          </a:stretch>
        </p:blipFill>
        <p:spPr>
          <a:xfrm>
            <a:off x="8995746" y="3320796"/>
            <a:ext cx="3002788" cy="2191512"/>
          </a:xfrm>
          <a:prstGeom prst="rect">
            <a:avLst/>
          </a:prstGeom>
        </p:spPr>
      </p:pic>
      <p:pic>
        <p:nvPicPr>
          <p:cNvPr id="21" name="Рисунок 20"/>
          <p:cNvPicPr/>
          <p:nvPr/>
        </p:nvPicPr>
        <p:blipFill>
          <a:blip r:embed="rId6"/>
          <a:stretch>
            <a:fillRect/>
          </a:stretch>
        </p:blipFill>
        <p:spPr>
          <a:xfrm>
            <a:off x="6541913" y="5558028"/>
            <a:ext cx="4907665" cy="12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0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762504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Визуализация </a:t>
              </a:r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имеющихся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xmlns="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xmlns="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7" y="1499616"/>
            <a:ext cx="3647071" cy="29352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88" y="1062141"/>
            <a:ext cx="4271364" cy="27783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47" y="3716093"/>
            <a:ext cx="3565531" cy="302096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014" y="1591126"/>
            <a:ext cx="3640004" cy="217620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49" y="3835077"/>
            <a:ext cx="3117852" cy="299580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12" y="3856134"/>
            <a:ext cx="2984284" cy="29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0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F324A62E-A256-4354-8835-CFA3C09136B2}"/>
              </a:ext>
            </a:extLst>
          </p:cNvPr>
          <p:cNvGrpSpPr/>
          <p:nvPr/>
        </p:nvGrpSpPr>
        <p:grpSpPr>
          <a:xfrm>
            <a:off x="3162289" y="469293"/>
            <a:ext cx="4582679" cy="666000"/>
            <a:chOff x="1470019" y="3499669"/>
            <a:chExt cx="4625981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E589737A-BA23-46A0-A36B-BE16171D8E61}"/>
                </a:ext>
              </a:extLst>
            </p:cNvPr>
            <p:cNvSpPr/>
            <p:nvPr/>
          </p:nvSpPr>
          <p:spPr>
            <a:xfrm>
              <a:off x="1470019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Исключение выбросов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xmlns="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xmlns="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33" y="1219225"/>
            <a:ext cx="3819135" cy="31570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21" y="1277580"/>
            <a:ext cx="4972803" cy="54317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705" y="4317928"/>
            <a:ext cx="3386722" cy="239137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414" y="4011563"/>
            <a:ext cx="3467291" cy="26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8390136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Написать нейронную сеть, которая будет рекомендовать </a:t>
              </a:r>
            </a:p>
            <a:p>
              <a:pPr algn="ctr"/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соотношение «матрица – наполнитель»</a:t>
              </a:r>
              <a:endParaRPr lang="ru-RU" sz="20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xmlns="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xmlns="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200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3" name="Объект 2">
            <a:extLst>
              <a:ext uri="{FF2B5EF4-FFF2-40B4-BE49-F238E27FC236}">
                <a16:creationId xmlns:a16="http://schemas.microsoft.com/office/drawing/2014/main" xmlns="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398433" y="1810336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0" y="3730156"/>
            <a:ext cx="5724356" cy="18889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429" y="4469063"/>
            <a:ext cx="5900936" cy="196498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365" y="4123618"/>
            <a:ext cx="2476500" cy="2514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627" y="1739950"/>
            <a:ext cx="2368389" cy="226970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96" y="1530081"/>
            <a:ext cx="5900937" cy="149069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773" y="2653822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350" y="3058258"/>
            <a:ext cx="5899088" cy="60350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773" y="3910779"/>
            <a:ext cx="1118588" cy="639194"/>
          </a:xfrm>
          <a:prstGeom prst="rect">
            <a:avLst/>
          </a:prstGeom>
        </p:spPr>
      </p:pic>
      <p:pic>
        <p:nvPicPr>
          <p:cNvPr id="26" name="Рисунок 25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871" y="1325642"/>
            <a:ext cx="2475865" cy="2515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10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Words>282</Words>
  <Application>Microsoft Office PowerPoint</Application>
  <PresentationFormat>Широкоэкранный</PresentationFormat>
  <Paragraphs>42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Wingdings</vt:lpstr>
      <vt:lpstr>Symbol</vt:lpstr>
      <vt:lpstr>Open Sans</vt:lpstr>
      <vt:lpstr>Noto Sans Symbols</vt:lpstr>
      <vt:lpstr>ALS Sector Bold</vt:lpstr>
      <vt:lpstr>ALS Sector Regular</vt:lpstr>
      <vt:lpstr>Times New Roman</vt:lpstr>
      <vt:lpstr>Roboto Black</vt:lpstr>
      <vt:lpstr>Arial</vt:lpstr>
      <vt:lpstr>Arial Narrow</vt:lpstr>
      <vt:lpstr>If,kjyVUNE_28012021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Феликс Дряев</cp:lastModifiedBy>
  <cp:revision>109</cp:revision>
  <dcterms:created xsi:type="dcterms:W3CDTF">2021-02-24T09:03:25Z</dcterms:created>
  <dcterms:modified xsi:type="dcterms:W3CDTF">2023-04-25T17:14:44Z</dcterms:modified>
</cp:coreProperties>
</file>